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Exo 2 Regular"/>
      <p:regular r:id="rId49"/>
      <p:bold r:id="rId50"/>
      <p:italic r:id="rId51"/>
      <p:boldItalic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Roboto Condensed"/>
      <p:regular r:id="rId57"/>
      <p:bold r:id="rId58"/>
      <p:italic r:id="rId59"/>
      <p:boldItalic r:id="rId60"/>
    </p:embeddedFont>
    <p:embeddedFont>
      <p:font typeface="Squada One"/>
      <p:regular r:id="rId61"/>
    </p:embeddedFont>
    <p:embeddedFont>
      <p:font typeface="Roboto Condensed Light"/>
      <p:regular r:id="rId62"/>
      <p:bold r:id="rId63"/>
      <p:italic r:id="rId64"/>
      <p:boldItalic r:id="rId65"/>
    </p:embeddedFont>
    <p:embeddedFont>
      <p:font typeface="Exo 2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Exo2Regula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CondensedLight-regular.fntdata"/><Relationship Id="rId61" Type="http://schemas.openxmlformats.org/officeDocument/2006/relationships/font" Target="fonts/SquadaOne-regular.fntdata"/><Relationship Id="rId20" Type="http://schemas.openxmlformats.org/officeDocument/2006/relationships/slide" Target="slides/slide16.xml"/><Relationship Id="rId64" Type="http://schemas.openxmlformats.org/officeDocument/2006/relationships/font" Target="fonts/RobotoCondensedLight-italic.fntdata"/><Relationship Id="rId63" Type="http://schemas.openxmlformats.org/officeDocument/2006/relationships/font" Target="fonts/RobotoCondensedLight-bold.fntdata"/><Relationship Id="rId22" Type="http://schemas.openxmlformats.org/officeDocument/2006/relationships/slide" Target="slides/slide18.xml"/><Relationship Id="rId66" Type="http://schemas.openxmlformats.org/officeDocument/2006/relationships/font" Target="fonts/Exo2-regular.fntdata"/><Relationship Id="rId21" Type="http://schemas.openxmlformats.org/officeDocument/2006/relationships/slide" Target="slides/slide17.xml"/><Relationship Id="rId65" Type="http://schemas.openxmlformats.org/officeDocument/2006/relationships/font" Target="fonts/RobotoCondensedLight-boldItalic.fntdata"/><Relationship Id="rId24" Type="http://schemas.openxmlformats.org/officeDocument/2006/relationships/slide" Target="slides/slide20.xml"/><Relationship Id="rId68" Type="http://schemas.openxmlformats.org/officeDocument/2006/relationships/font" Target="fonts/Exo2-italic.fntdata"/><Relationship Id="rId23" Type="http://schemas.openxmlformats.org/officeDocument/2006/relationships/slide" Target="slides/slide19.xml"/><Relationship Id="rId67" Type="http://schemas.openxmlformats.org/officeDocument/2006/relationships/font" Target="fonts/Exo2-bold.fntdata"/><Relationship Id="rId60" Type="http://schemas.openxmlformats.org/officeDocument/2006/relationships/font" Target="fonts/RobotoCondense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Exo2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xo2Regular-italic.fntdata"/><Relationship Id="rId50" Type="http://schemas.openxmlformats.org/officeDocument/2006/relationships/font" Target="fonts/Exo2Regular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Exo2Regular-boldItalic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9.xml"/><Relationship Id="rId57" Type="http://schemas.openxmlformats.org/officeDocument/2006/relationships/font" Target="fonts/RobotoCondensed-regular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1.xml"/><Relationship Id="rId59" Type="http://schemas.openxmlformats.org/officeDocument/2006/relationships/font" Target="fonts/RobotoCondensed-italic.fntdata"/><Relationship Id="rId14" Type="http://schemas.openxmlformats.org/officeDocument/2006/relationships/slide" Target="slides/slide10.xml"/><Relationship Id="rId58" Type="http://schemas.openxmlformats.org/officeDocument/2006/relationships/font" Target="fonts/RobotoCondense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966b713b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966b713b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66b713b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966b713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66b713b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66b713b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966b713b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966b713b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66b713b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966b713b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66b713b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966b713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85894e6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85894e6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966b713b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966b713b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66b713b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66b713b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966b713b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966b713b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966b713b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966b713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966b713b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966b713b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966b713b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966b713b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966b713b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966b713b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96cca2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96cca2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85894e67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85894e67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5894e6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85894e6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966b713b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966b713b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966b713b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966b713b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966b713b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966b713b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966b713b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966b713b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966b713b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966b713b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966b713b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966b713b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966b713b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966b713b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85894e67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85894e6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85894e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85894e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85894e6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85894e6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966b713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966b713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66b713b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66b713b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966b71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966b71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66b713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66b713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966b713b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966b713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hyperlink" Target="https://en.wikipedia.org/wiki/Attack_model" TargetMode="External"/><Relationship Id="rId5" Type="http://schemas.openxmlformats.org/officeDocument/2006/relationships/hyperlink" Target="https://en.wikipedia.org/wiki/Cryptanalysis" TargetMode="External"/><Relationship Id="rId6" Type="http://schemas.openxmlformats.org/officeDocument/2006/relationships/hyperlink" Target="https://en.wikipedia.org/wiki/Plaintext" TargetMode="External"/><Relationship Id="rId7" Type="http://schemas.openxmlformats.org/officeDocument/2006/relationships/hyperlink" Target="https://en.wikipedia.org/wiki/Encryption" TargetMode="External"/><Relationship Id="rId8" Type="http://schemas.openxmlformats.org/officeDocument/2006/relationships/hyperlink" Target="https://en.wikipedia.org/wiki/Ciphertex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hyperlink" Target="https://www.fireeye.com/blog/threat-research/2019/10/shikata-ga-nai-encoder-still-going-strong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hyperlink" Target="https://www.fireeye.com/blog/threat-research/2019/10/shikata-ga-nai-encoder-still-going-strong.html" TargetMode="External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 Balcı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New  Generation Polymorphic Encoders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Encoder</a:t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942825" y="1217200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927900" y="1209750"/>
            <a:ext cx="1380900" cy="321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760000" dist="133350">
              <a:srgbClr val="000000">
                <a:alpha val="7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CALL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300" y="1706866"/>
            <a:ext cx="5214301" cy="1655896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8160000" dist="95250">
              <a:srgbClr val="000000">
                <a:alpha val="50000"/>
              </a:srgbClr>
            </a:outerShdw>
          </a:effectLst>
        </p:spPr>
      </p:pic>
      <p:cxnSp>
        <p:nvCxnSpPr>
          <p:cNvPr id="228" name="Google Shape;228;p35"/>
          <p:cNvCxnSpPr/>
          <p:nvPr/>
        </p:nvCxnSpPr>
        <p:spPr>
          <a:xfrm rot="10800000">
            <a:off x="7116400" y="1956200"/>
            <a:ext cx="11199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5"/>
          <p:cNvSpPr/>
          <p:nvPr/>
        </p:nvSpPr>
        <p:spPr>
          <a:xfrm>
            <a:off x="935450" y="3362750"/>
            <a:ext cx="1380900" cy="48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0" name="Google Shape;230;p35"/>
          <p:cNvCxnSpPr>
            <a:stCxn id="226" idx="1"/>
            <a:endCxn id="229" idx="1"/>
          </p:cNvCxnSpPr>
          <p:nvPr/>
        </p:nvCxnSpPr>
        <p:spPr>
          <a:xfrm>
            <a:off x="927900" y="1370250"/>
            <a:ext cx="7500" cy="2237400"/>
          </a:xfrm>
          <a:prstGeom prst="bentConnector3">
            <a:avLst>
              <a:gd fmla="val -7365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5"/>
          <p:cNvCxnSpPr>
            <a:endCxn id="227" idx="0"/>
          </p:cNvCxnSpPr>
          <p:nvPr/>
        </p:nvCxnSpPr>
        <p:spPr>
          <a:xfrm>
            <a:off x="2308650" y="1370266"/>
            <a:ext cx="3754800" cy="33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Encoder</a:t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942825" y="1217200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927900" y="1209750"/>
            <a:ext cx="1380900" cy="321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CALL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935450" y="3362750"/>
            <a:ext cx="1380900" cy="48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6960000" dist="133350">
              <a:srgbClr val="000000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40" name="Google Shape;240;p36"/>
          <p:cNvCxnSpPr>
            <a:stCxn id="238" idx="1"/>
            <a:endCxn id="239" idx="1"/>
          </p:cNvCxnSpPr>
          <p:nvPr/>
        </p:nvCxnSpPr>
        <p:spPr>
          <a:xfrm>
            <a:off x="927900" y="1370250"/>
            <a:ext cx="7500" cy="2237400"/>
          </a:xfrm>
          <a:prstGeom prst="bentConnector3">
            <a:avLst>
              <a:gd fmla="val -7365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75" y="1875738"/>
            <a:ext cx="5656025" cy="13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6"/>
          <p:cNvCxnSpPr>
            <a:stCxn id="239" idx="3"/>
            <a:endCxn id="241" idx="2"/>
          </p:cNvCxnSpPr>
          <p:nvPr/>
        </p:nvCxnSpPr>
        <p:spPr>
          <a:xfrm flipH="1" rot="10800000">
            <a:off x="2316350" y="3267650"/>
            <a:ext cx="3798600" cy="33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6"/>
          <p:cNvCxnSpPr/>
          <p:nvPr/>
        </p:nvCxnSpPr>
        <p:spPr>
          <a:xfrm rot="10800000">
            <a:off x="8609550" y="3031150"/>
            <a:ext cx="0" cy="66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688" y="152400"/>
            <a:ext cx="5108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ctrTitle"/>
          </p:nvPr>
        </p:nvSpPr>
        <p:spPr>
          <a:xfrm>
            <a:off x="2638350" y="757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COMMON?</a:t>
            </a:r>
            <a:endParaRPr sz="2800"/>
          </a:p>
        </p:txBody>
      </p:sp>
      <p:cxnSp>
        <p:nvCxnSpPr>
          <p:cNvPr id="254" name="Google Shape;254;p38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8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 DETECTION VECTORS</a:t>
            </a:r>
            <a:endParaRPr/>
          </a:p>
        </p:txBody>
      </p:sp>
      <p:sp>
        <p:nvSpPr>
          <p:cNvPr id="261" name="Google Shape;261;p39"/>
          <p:cNvSpPr txBox="1"/>
          <p:nvPr>
            <p:ph idx="2" type="title"/>
          </p:nvPr>
        </p:nvSpPr>
        <p:spPr>
          <a:xfrm flipH="1">
            <a:off x="4964175" y="2323850"/>
            <a:ext cx="29793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62" name="Google Shape;262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/>
        </p:nvSpPr>
        <p:spPr>
          <a:xfrm>
            <a:off x="1710015" y="4027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CONDITIONAL JUMPS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/>
        </p:nvSpPr>
        <p:spPr>
          <a:xfrm>
            <a:off x="6087111" y="39513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REP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1" name="Google Shape;271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CONDITIONS IN ASSEMBLY</a:t>
            </a:r>
            <a:endParaRPr/>
          </a:p>
        </p:txBody>
      </p:sp>
      <p:cxnSp>
        <p:nvCxnSpPr>
          <p:cNvPr id="272" name="Google Shape;272;p40"/>
          <p:cNvCxnSpPr>
            <a:stCxn id="273" idx="0"/>
            <a:endCxn id="274" idx="3"/>
          </p:cNvCxnSpPr>
          <p:nvPr/>
        </p:nvCxnSpPr>
        <p:spPr>
          <a:xfrm>
            <a:off x="3006300" y="1772150"/>
            <a:ext cx="1601100" cy="8001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0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1520100" y="1299050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40"/>
          <p:cNvCxnSpPr>
            <a:stCxn id="276" idx="0"/>
            <a:endCxn id="277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0"/>
          <p:cNvCxnSpPr>
            <a:stCxn id="279" idx="2"/>
            <a:endCxn id="280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0"/>
          <p:cNvSpPr txBox="1"/>
          <p:nvPr/>
        </p:nvSpPr>
        <p:spPr>
          <a:xfrm>
            <a:off x="3541225" y="2734125"/>
            <a:ext cx="2146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LOOP CONDITION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1547854" y="15757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LOOP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6135050" y="13586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40"/>
          <p:cNvCxnSpPr>
            <a:stCxn id="283" idx="2"/>
            <a:endCxn id="274" idx="3"/>
          </p:cNvCxnSpPr>
          <p:nvPr/>
        </p:nvCxnSpPr>
        <p:spPr>
          <a:xfrm flipH="1">
            <a:off x="4607450" y="1831725"/>
            <a:ext cx="1527600" cy="740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0"/>
          <p:cNvSpPr txBox="1"/>
          <p:nvPr/>
        </p:nvSpPr>
        <p:spPr>
          <a:xfrm>
            <a:off x="6162804" y="15757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LOAD </a:t>
            </a: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STRING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250" y="1374475"/>
            <a:ext cx="4870425" cy="110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25" y="1493875"/>
            <a:ext cx="2838928" cy="3539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753" y="2628200"/>
            <a:ext cx="2044761" cy="236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294" name="Google Shape;2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914" y="2628200"/>
            <a:ext cx="3254686" cy="1890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Cipher Methods</a:t>
            </a:r>
            <a:endParaRPr/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13" y="1670704"/>
            <a:ext cx="7322175" cy="180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cxnSp>
        <p:nvCxnSpPr>
          <p:cNvPr id="301" name="Google Shape;301;p42"/>
          <p:cNvCxnSpPr/>
          <p:nvPr/>
        </p:nvCxnSpPr>
        <p:spPr>
          <a:xfrm flipH="1" rot="10800000">
            <a:off x="7031600" y="3112050"/>
            <a:ext cx="636600" cy="149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Cipher Methods</a:t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13" y="1670704"/>
            <a:ext cx="7322175" cy="180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cxnSp>
        <p:nvCxnSpPr>
          <p:cNvPr id="308" name="Google Shape;308;p43"/>
          <p:cNvCxnSpPr/>
          <p:nvPr/>
        </p:nvCxnSpPr>
        <p:spPr>
          <a:xfrm flipH="1" rot="10800000">
            <a:off x="7031600" y="3112050"/>
            <a:ext cx="636600" cy="149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3"/>
          <p:cNvSpPr txBox="1"/>
          <p:nvPr/>
        </p:nvSpPr>
        <p:spPr>
          <a:xfrm>
            <a:off x="582025" y="4003125"/>
            <a:ext cx="51555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known-plaintext attack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KPA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is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attack model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cryptanalysis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where the attacker has access to both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plaintext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(called a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crib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), and its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encrypted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version (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ciphertext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Cipher Methods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75" y="978725"/>
            <a:ext cx="5592477" cy="353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300" y="2440222"/>
            <a:ext cx="4770050" cy="22537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900000" dist="1619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4294967295" type="ctrTitle"/>
          </p:nvPr>
        </p:nvSpPr>
        <p:spPr>
          <a:xfrm>
            <a:off x="1" y="762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 Balcı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Security Researcher @ INVICTUS/PRODAFT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>
            <p:ph type="ctrTitle"/>
          </p:nvPr>
        </p:nvSpPr>
        <p:spPr>
          <a:xfrm flipH="1">
            <a:off x="232300" y="3458550"/>
            <a:ext cx="2747100" cy="13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Github: </a:t>
            </a:r>
            <a:r>
              <a:rPr b="0" lang="en" sz="2100"/>
              <a:t>egebalci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Twitter: </a:t>
            </a:r>
            <a:r>
              <a:rPr b="0" lang="en" sz="2100"/>
              <a:t>@egeblc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Blog: </a:t>
            </a:r>
            <a:r>
              <a:rPr b="0" lang="en" sz="2100"/>
              <a:t>pentest.blog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75" y="1152825"/>
            <a:ext cx="2288398" cy="19460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760000" dist="2095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Cipher Methods</a:t>
            </a:r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75" y="978725"/>
            <a:ext cx="5592477" cy="353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300" y="2440222"/>
            <a:ext cx="4770050" cy="22537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900000" dist="161925">
              <a:srgbClr val="000000">
                <a:alpha val="50000"/>
              </a:srgbClr>
            </a:outerShdw>
          </a:effectLst>
        </p:spPr>
      </p:pic>
      <p:pic>
        <p:nvPicPr>
          <p:cNvPr id="324" name="Google Shape;3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300" y="934600"/>
            <a:ext cx="6937101" cy="327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9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330" name="Google Shape;330;p46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31" name="Google Shape;331;p46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Shikata Ga Nai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88" y="1222850"/>
            <a:ext cx="5544870" cy="35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60000" dist="11430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175" y="1754729"/>
            <a:ext cx="3057250" cy="10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500" y="1299050"/>
            <a:ext cx="3104601" cy="6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Shikata Ga Nai ADFL</a:t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 rotWithShape="1">
          <a:blip r:embed="rId3">
            <a:alphaModFix/>
          </a:blip>
          <a:srcRect b="0" l="0" r="12518" t="0"/>
          <a:stretch/>
        </p:blipFill>
        <p:spPr>
          <a:xfrm>
            <a:off x="295875" y="1296650"/>
            <a:ext cx="5887100" cy="255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340000" dist="171450">
              <a:srgbClr val="000000">
                <a:alpha val="50000"/>
              </a:srgbClr>
            </a:outerShdw>
          </a:effectLst>
        </p:spPr>
      </p:pic>
      <p:cxnSp>
        <p:nvCxnSpPr>
          <p:cNvPr id="346" name="Google Shape;346;p48"/>
          <p:cNvCxnSpPr/>
          <p:nvPr/>
        </p:nvCxnSpPr>
        <p:spPr>
          <a:xfrm flipH="1">
            <a:off x="4895850" y="1450150"/>
            <a:ext cx="2355000" cy="32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8"/>
          <p:cNvCxnSpPr/>
          <p:nvPr/>
        </p:nvCxnSpPr>
        <p:spPr>
          <a:xfrm flipH="1">
            <a:off x="4747575" y="2334150"/>
            <a:ext cx="2241600" cy="2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8"/>
          <p:cNvCxnSpPr/>
          <p:nvPr/>
        </p:nvCxnSpPr>
        <p:spPr>
          <a:xfrm flipH="1" rot="10800000">
            <a:off x="1784250" y="3112175"/>
            <a:ext cx="1357800" cy="105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48"/>
          <p:cNvSpPr txBox="1"/>
          <p:nvPr/>
        </p:nvSpPr>
        <p:spPr>
          <a:xfrm>
            <a:off x="7179150" y="1237850"/>
            <a:ext cx="742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GET IP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6956750" y="2118675"/>
            <a:ext cx="1899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SET SHELLCODE SIZE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1310150" y="4194625"/>
            <a:ext cx="742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LOOP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Shikata Ga Nai ADFL</a:t>
            </a:r>
            <a:endParaRPr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00" y="845450"/>
            <a:ext cx="1980075" cy="4000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60000" dist="15240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49"/>
          <p:cNvPicPr preferRelativeResize="0"/>
          <p:nvPr/>
        </p:nvPicPr>
        <p:blipFill rotWithShape="1">
          <a:blip r:embed="rId4">
            <a:alphaModFix/>
          </a:blip>
          <a:srcRect b="0" l="0" r="12518" t="0"/>
          <a:stretch/>
        </p:blipFill>
        <p:spPr>
          <a:xfrm>
            <a:off x="2283100" y="1570375"/>
            <a:ext cx="5887100" cy="255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SGN Junk Instructions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50" y="1299050"/>
            <a:ext cx="2526765" cy="35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123825">
              <a:srgbClr val="000000">
                <a:alpha val="50000"/>
              </a:srgbClr>
            </a:outerShdw>
          </a:effectLst>
        </p:spPr>
      </p:pic>
      <p:sp>
        <p:nvSpPr>
          <p:cNvPr id="365" name="Google Shape;365;p50"/>
          <p:cNvSpPr txBox="1"/>
          <p:nvPr/>
        </p:nvSpPr>
        <p:spPr>
          <a:xfrm>
            <a:off x="3424925" y="1676450"/>
            <a:ext cx="28500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Add junk instructions for better polymorphism 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925" y="2524113"/>
            <a:ext cx="3533775" cy="231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9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221325" y="809400"/>
            <a:ext cx="4483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Pros</a:t>
            </a:r>
            <a:r>
              <a:rPr b="1" lang="en">
                <a:latin typeface="Exo 2"/>
                <a:ea typeface="Exo 2"/>
                <a:cs typeface="Exo 2"/>
                <a:sym typeface="Exo 2"/>
              </a:rPr>
              <a:t>: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Good cipher method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Better polymorphism with junk instructions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Cons: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Decoder loop still visible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Shady IP retrieval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No x64 support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378" name="Google Shape;378;p52"/>
          <p:cNvSpPr txBox="1"/>
          <p:nvPr/>
        </p:nvSpPr>
        <p:spPr>
          <a:xfrm>
            <a:off x="207225" y="809400"/>
            <a:ext cx="4483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Pros</a:t>
            </a:r>
            <a:r>
              <a:rPr b="1" lang="en">
                <a:latin typeface="Exo 2"/>
                <a:ea typeface="Exo 2"/>
                <a:cs typeface="Exo 2"/>
                <a:sym typeface="Exo 2"/>
              </a:rPr>
              <a:t>: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Good cipher method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Better polymorphism with junk instructions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Cons: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Decoder loop still visible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Shady IP retrieval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No x64 support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3007275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52400">
              <a:srgbClr val="000000">
                <a:alpha val="50000"/>
              </a:srgbClr>
            </a:outerShdw>
          </a:effectLst>
        </p:spPr>
      </p:pic>
      <p:pic>
        <p:nvPicPr>
          <p:cNvPr id="380" name="Google Shape;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363" y="3007000"/>
            <a:ext cx="4120226" cy="19055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114300">
              <a:srgbClr val="000000">
                <a:alpha val="50000"/>
              </a:srgbClr>
            </a:outerShdw>
          </a:effectLst>
        </p:spPr>
      </p:pic>
      <p:sp>
        <p:nvSpPr>
          <p:cNvPr id="381" name="Google Shape;381;p52"/>
          <p:cNvSpPr txBox="1"/>
          <p:nvPr/>
        </p:nvSpPr>
        <p:spPr>
          <a:xfrm>
            <a:off x="352400" y="2694850"/>
            <a:ext cx="3075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5"/>
              </a:rPr>
              <a:t>https://www.fireeye.com/blog/threat-research/2019/10/shikata-ga-nai-encoder-still-going-strong.html</a:t>
            </a:r>
            <a:endParaRPr sz="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387" name="Google Shape;387;p53"/>
          <p:cNvSpPr txBox="1"/>
          <p:nvPr/>
        </p:nvSpPr>
        <p:spPr>
          <a:xfrm>
            <a:off x="207225" y="809400"/>
            <a:ext cx="4483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Pros</a:t>
            </a:r>
            <a:r>
              <a:rPr b="1" lang="en">
                <a:latin typeface="Exo 2"/>
                <a:ea typeface="Exo 2"/>
                <a:cs typeface="Exo 2"/>
                <a:sym typeface="Exo 2"/>
              </a:rPr>
              <a:t>: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Good cipher method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Exo 2"/>
              <a:buChar char="●"/>
            </a:pPr>
            <a:r>
              <a:rPr lang="en">
                <a:solidFill>
                  <a:srgbClr val="38761D"/>
                </a:solidFill>
                <a:latin typeface="Exo 2"/>
                <a:ea typeface="Exo 2"/>
                <a:cs typeface="Exo 2"/>
                <a:sym typeface="Exo 2"/>
              </a:rPr>
              <a:t>Better polymorphism with junk instructions</a:t>
            </a:r>
            <a:endParaRPr>
              <a:solidFill>
                <a:srgbClr val="38761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Cons: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Decoder loop still visible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Shady IP retrieval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Exo 2"/>
              <a:buChar char="●"/>
            </a:pPr>
            <a:r>
              <a:rPr b="1" lang="en">
                <a:solidFill>
                  <a:srgbClr val="990000"/>
                </a:solidFill>
                <a:latin typeface="Exo 2"/>
                <a:ea typeface="Exo 2"/>
                <a:cs typeface="Exo 2"/>
                <a:sym typeface="Exo 2"/>
              </a:rPr>
              <a:t>No x64 support</a:t>
            </a:r>
            <a:endParaRPr b="1">
              <a:solidFill>
                <a:srgbClr val="99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3007275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5240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363" y="3007000"/>
            <a:ext cx="4120226" cy="19055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114300">
              <a:srgbClr val="000000">
                <a:alpha val="50000"/>
              </a:srgbClr>
            </a:outerShdw>
          </a:effectLst>
        </p:spPr>
      </p:pic>
      <p:sp>
        <p:nvSpPr>
          <p:cNvPr id="390" name="Google Shape;390;p53"/>
          <p:cNvSpPr txBox="1"/>
          <p:nvPr/>
        </p:nvSpPr>
        <p:spPr>
          <a:xfrm>
            <a:off x="352400" y="2694850"/>
            <a:ext cx="3075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5"/>
              </a:rPr>
              <a:t>https://www.fireeye.com/blog/threat-research/2019/10/shikata-ga-nai-encoder-still-going-strong.html</a:t>
            </a:r>
            <a:endParaRPr sz="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1" name="Google Shape;3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547" y="1171250"/>
            <a:ext cx="3413125" cy="2857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TEST 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7" name="Google Shape;147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PROBLEMS/MOTIVE</a:t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BETTER ENCODERS?</a:t>
            </a:r>
            <a:endParaRPr/>
          </a:p>
        </p:txBody>
      </p:sp>
      <p:sp>
        <p:nvSpPr>
          <p:cNvPr id="149" name="Google Shape;149;p28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ENCODER LOGIC</a:t>
            </a:r>
            <a:endParaRPr/>
          </a:p>
        </p:txBody>
      </p:sp>
      <p:sp>
        <p:nvSpPr>
          <p:cNvPr id="150" name="Google Shape;150;p28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ENCODERS WORK?</a:t>
            </a:r>
            <a:endParaRPr/>
          </a:p>
        </p:txBody>
      </p:sp>
      <p:sp>
        <p:nvSpPr>
          <p:cNvPr id="151" name="Google Shape;151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4" name="Google Shape;154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8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8" name="Google Shape;158;p28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9" name="Google Shape;159;p28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 DETECTION VECTORS</a:t>
            </a:r>
            <a:endParaRPr/>
          </a:p>
        </p:txBody>
      </p:sp>
      <p:sp>
        <p:nvSpPr>
          <p:cNvPr id="160" name="Google Shape;160;p28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NOT TO DO?</a:t>
            </a:r>
            <a:endParaRPr/>
          </a:p>
        </p:txBody>
      </p:sp>
      <p:sp>
        <p:nvSpPr>
          <p:cNvPr id="161" name="Google Shape;161;p28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162" name="Google Shape;162;p28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ADFL/LFSR</a:t>
            </a:r>
            <a:endParaRPr/>
          </a:p>
        </p:txBody>
      </p:sp>
      <p:sp>
        <p:nvSpPr>
          <p:cNvPr id="163" name="Google Shape;163;p28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REIMPLEMENTATION</a:t>
            </a:r>
            <a:endParaRPr/>
          </a:p>
        </p:txBody>
      </p:sp>
      <p:sp>
        <p:nvSpPr>
          <p:cNvPr id="164" name="Google Shape;164;p28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POLYMORPHİSM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LOOP  !</a:t>
            </a:r>
            <a:endParaRPr/>
          </a:p>
        </p:txBody>
      </p:sp>
      <p:sp>
        <p:nvSpPr>
          <p:cNvPr id="165" name="Google Shape;165;p28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166" name="Google Shape;166;p28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GENERATION SGN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REIMPLEMENTATION</a:t>
            </a:r>
            <a:endParaRPr sz="3300"/>
          </a:p>
        </p:txBody>
      </p:sp>
      <p:sp>
        <p:nvSpPr>
          <p:cNvPr id="402" name="Google Shape;402;p55"/>
          <p:cNvSpPr txBox="1"/>
          <p:nvPr>
            <p:ph idx="2" type="title"/>
          </p:nvPr>
        </p:nvSpPr>
        <p:spPr>
          <a:xfrm flipH="1">
            <a:off x="2260325" y="1881976"/>
            <a:ext cx="2979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03" name="Google Shape;403;p55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GENERATION POLYMORPHIC ENCODER </a:t>
            </a:r>
            <a:r>
              <a:rPr lang="en"/>
              <a:t>RECIPE</a:t>
            </a:r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1091325" y="2098650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6"/>
          <p:cNvSpPr txBox="1"/>
          <p:nvPr/>
        </p:nvSpPr>
        <p:spPr>
          <a:xfrm>
            <a:off x="1091329" y="25277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SMALLEST ADFL DECODER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6566463" y="2098650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6"/>
          <p:cNvSpPr txBox="1"/>
          <p:nvPr/>
        </p:nvSpPr>
        <p:spPr>
          <a:xfrm>
            <a:off x="6566466" y="23753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MORE JUNK INSTRUCTIONS</a:t>
            </a:r>
            <a:endParaRPr b="1" sz="13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3" name="Google Shape;413;p56"/>
          <p:cNvSpPr/>
          <p:nvPr/>
        </p:nvSpPr>
        <p:spPr>
          <a:xfrm>
            <a:off x="3828888" y="2098650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6"/>
          <p:cNvSpPr txBox="1"/>
          <p:nvPr/>
        </p:nvSpPr>
        <p:spPr>
          <a:xfrm>
            <a:off x="3828891" y="23753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NO LOOP CONDITION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ctrTitle"/>
          </p:nvPr>
        </p:nvSpPr>
        <p:spPr>
          <a:xfrm>
            <a:off x="1964851" y="312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 Decoder Stub !</a:t>
            </a:r>
            <a:endParaRPr/>
          </a:p>
        </p:txBody>
      </p:sp>
      <p:sp>
        <p:nvSpPr>
          <p:cNvPr id="420" name="Google Shape;420;p57"/>
          <p:cNvSpPr/>
          <p:nvPr/>
        </p:nvSpPr>
        <p:spPr>
          <a:xfrm>
            <a:off x="942825" y="1217200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927900" y="1209750"/>
            <a:ext cx="1380900" cy="530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816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3676450" y="1217188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3676300" y="1209750"/>
            <a:ext cx="1366200" cy="5301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4" name="Google Shape;424;p57"/>
          <p:cNvSpPr/>
          <p:nvPr/>
        </p:nvSpPr>
        <p:spPr>
          <a:xfrm>
            <a:off x="6410225" y="1220913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6410075" y="1213475"/>
            <a:ext cx="1366200" cy="5301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6" name="Google Shape;426;p57"/>
          <p:cNvCxnSpPr>
            <a:stCxn id="420" idx="3"/>
            <a:endCxn id="422" idx="1"/>
          </p:cNvCxnSpPr>
          <p:nvPr/>
        </p:nvCxnSpPr>
        <p:spPr>
          <a:xfrm>
            <a:off x="2308950" y="253481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57"/>
          <p:cNvSpPr txBox="1"/>
          <p:nvPr/>
        </p:nvSpPr>
        <p:spPr>
          <a:xfrm>
            <a:off x="2382100" y="2312925"/>
            <a:ext cx="1294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Encoder decoder with random schema</a:t>
            </a:r>
            <a:endParaRPr sz="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5079300" y="2312925"/>
            <a:ext cx="1294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 decode instructions</a:t>
            </a:r>
            <a:endParaRPr sz="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29" name="Google Shape;429;p57"/>
          <p:cNvCxnSpPr>
            <a:stCxn id="422" idx="3"/>
            <a:endCxn id="424" idx="1"/>
          </p:cNvCxnSpPr>
          <p:nvPr/>
        </p:nvCxnSpPr>
        <p:spPr>
          <a:xfrm>
            <a:off x="5042575" y="2534800"/>
            <a:ext cx="1367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57"/>
          <p:cNvSpPr/>
          <p:nvPr/>
        </p:nvSpPr>
        <p:spPr>
          <a:xfrm>
            <a:off x="6410075" y="3814825"/>
            <a:ext cx="1366200" cy="530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xo 2"/>
                <a:ea typeface="Exo 2"/>
                <a:cs typeface="Exo 2"/>
                <a:sym typeface="Exo 2"/>
              </a:rPr>
              <a:t>DECODE INSTRUCTIONS</a:t>
            </a:r>
            <a:endParaRPr sz="130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31" name="Google Shape;431;p57"/>
          <p:cNvCxnSpPr>
            <a:stCxn id="430" idx="3"/>
            <a:endCxn id="425" idx="3"/>
          </p:cNvCxnSpPr>
          <p:nvPr/>
        </p:nvCxnSpPr>
        <p:spPr>
          <a:xfrm flipH="1" rot="10800000">
            <a:off x="7776275" y="1478575"/>
            <a:ext cx="600" cy="2601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57"/>
          <p:cNvSpPr txBox="1"/>
          <p:nvPr/>
        </p:nvSpPr>
        <p:spPr>
          <a:xfrm>
            <a:off x="603225" y="4257725"/>
            <a:ext cx="5353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 Regular"/>
                <a:ea typeface="Exo 2 Regular"/>
                <a:cs typeface="Exo 2 Regular"/>
                <a:sym typeface="Exo 2 Regular"/>
              </a:rPr>
              <a:t>Decode instructions are sequential logical operations for decoder address (has no loop condition).</a:t>
            </a:r>
            <a:endParaRPr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433" name="Google Shape;433;p57"/>
          <p:cNvSpPr/>
          <p:nvPr/>
        </p:nvSpPr>
        <p:spPr>
          <a:xfrm>
            <a:off x="6410200" y="1004625"/>
            <a:ext cx="1366200" cy="205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xo 2"/>
                <a:ea typeface="Exo 2"/>
                <a:cs typeface="Exo 2"/>
                <a:sym typeface="Exo 2"/>
              </a:rPr>
              <a:t>CALL</a:t>
            </a:r>
            <a:endParaRPr sz="130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34" name="Google Shape;434;p57"/>
          <p:cNvCxnSpPr>
            <a:stCxn id="433" idx="1"/>
            <a:endCxn id="430" idx="1"/>
          </p:cNvCxnSpPr>
          <p:nvPr/>
        </p:nvCxnSpPr>
        <p:spPr>
          <a:xfrm>
            <a:off x="6410200" y="1107225"/>
            <a:ext cx="600" cy="2972700"/>
          </a:xfrm>
          <a:prstGeom prst="bentConnector3">
            <a:avLst>
              <a:gd fmla="val -397083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/>
        </p:nvSpPr>
        <p:spPr>
          <a:xfrm>
            <a:off x="5001975" y="1628250"/>
            <a:ext cx="37269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New ADFL Decoder.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1 byte XOR seed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Random register selection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Exo 2"/>
                <a:ea typeface="Exo 2"/>
                <a:cs typeface="Exo 2"/>
                <a:sym typeface="Exo 2"/>
              </a:rPr>
              <a:t>Total Decoder Size: </a:t>
            </a:r>
            <a:r>
              <a:rPr b="1" lang="en" u="sng">
                <a:latin typeface="Exo 2"/>
                <a:ea typeface="Exo 2"/>
                <a:cs typeface="Exo 2"/>
                <a:sym typeface="Exo 2"/>
              </a:rPr>
              <a:t>29 </a:t>
            </a:r>
            <a:r>
              <a:rPr lang="en" u="sng">
                <a:latin typeface="Exo 2"/>
                <a:ea typeface="Exo 2"/>
                <a:cs typeface="Exo 2"/>
                <a:sym typeface="Exo 2"/>
              </a:rPr>
              <a:t>byte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0" name="Google Shape;440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DECODER</a:t>
            </a:r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0" y="1628250"/>
            <a:ext cx="4410075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8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/>
        </p:nvSpPr>
        <p:spPr>
          <a:xfrm>
            <a:off x="5001975" y="1628250"/>
            <a:ext cx="37269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New x64 ADFL Decoder.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1 byte XOR seed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Random register selection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Took advantage of x64 relative addressing for retrieving IP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Exo 2"/>
                <a:ea typeface="Exo 2"/>
                <a:cs typeface="Exo 2"/>
                <a:sym typeface="Exo 2"/>
              </a:rPr>
              <a:t>Total Decoder Size: </a:t>
            </a:r>
            <a:r>
              <a:rPr b="1" lang="en" u="sng">
                <a:latin typeface="Exo 2"/>
                <a:ea typeface="Exo 2"/>
                <a:cs typeface="Exo 2"/>
                <a:sym typeface="Exo 2"/>
              </a:rPr>
              <a:t>28 </a:t>
            </a:r>
            <a:r>
              <a:rPr lang="en" u="sng">
                <a:latin typeface="Exo 2"/>
                <a:ea typeface="Exo 2"/>
                <a:cs typeface="Exo 2"/>
                <a:sym typeface="Exo 2"/>
              </a:rPr>
              <a:t>byte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7" name="Google Shape;447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DECODER</a:t>
            </a:r>
            <a:endParaRPr/>
          </a:p>
        </p:txBody>
      </p:sp>
      <p:pic>
        <p:nvPicPr>
          <p:cNvPr id="448" name="Google Shape;4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50" y="1624013"/>
            <a:ext cx="4067175" cy="189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2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 Decoder Stub</a:t>
            </a:r>
            <a:endParaRPr/>
          </a:p>
        </p:txBody>
      </p:sp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00" y="1093025"/>
            <a:ext cx="7565400" cy="250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190500">
              <a:srgbClr val="000000">
                <a:alpha val="50000"/>
              </a:srgbClr>
            </a:outerShdw>
          </a:effectLst>
        </p:spPr>
      </p:pic>
      <p:cxnSp>
        <p:nvCxnSpPr>
          <p:cNvPr id="455" name="Google Shape;455;p60"/>
          <p:cNvCxnSpPr/>
          <p:nvPr/>
        </p:nvCxnSpPr>
        <p:spPr>
          <a:xfrm flipH="1">
            <a:off x="4528175" y="1200350"/>
            <a:ext cx="1506300" cy="2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0"/>
          <p:cNvSpPr txBox="1"/>
          <p:nvPr/>
        </p:nvSpPr>
        <p:spPr>
          <a:xfrm>
            <a:off x="3559300" y="2093725"/>
            <a:ext cx="29772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CIPHERED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PAYLOAD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702225" y="4073850"/>
            <a:ext cx="52143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 Regular"/>
              <a:buAutoNum type="arabicPeriod"/>
            </a:pPr>
            <a:r>
              <a:rPr lang="en">
                <a:latin typeface="Exo 2 Regular"/>
                <a:ea typeface="Exo 2 Regular"/>
                <a:cs typeface="Exo 2 Regular"/>
                <a:sym typeface="Exo 2 Regular"/>
              </a:rPr>
              <a:t>Jump over the ciphered payload</a:t>
            </a:r>
            <a:endParaRPr>
              <a:latin typeface="Exo 2 Regular"/>
              <a:ea typeface="Exo 2 Regular"/>
              <a:cs typeface="Exo 2 Regular"/>
              <a:sym typeface="Exo 2 Regula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 Decoder Stub</a:t>
            </a:r>
            <a:endParaRPr/>
          </a:p>
        </p:txBody>
      </p:sp>
      <p:sp>
        <p:nvSpPr>
          <p:cNvPr id="463" name="Google Shape;463;p61"/>
          <p:cNvSpPr txBox="1"/>
          <p:nvPr/>
        </p:nvSpPr>
        <p:spPr>
          <a:xfrm>
            <a:off x="702225" y="4073850"/>
            <a:ext cx="5214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 Regular"/>
              <a:buAutoNum type="arabicPeriod"/>
            </a:pPr>
            <a:r>
              <a:rPr lang="en">
                <a:latin typeface="Exo 2 Regular"/>
                <a:ea typeface="Exo 2 Regular"/>
                <a:cs typeface="Exo 2 Regular"/>
                <a:sym typeface="Exo 2 Regular"/>
              </a:rPr>
              <a:t>Jump over the ciphered payload</a:t>
            </a:r>
            <a:endParaRPr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 Regular"/>
              <a:buAutoNum type="arabicPeriod"/>
            </a:pPr>
            <a:r>
              <a:rPr lang="en">
                <a:latin typeface="Exo 2 Regular"/>
                <a:ea typeface="Exo 2 Regular"/>
                <a:cs typeface="Exo 2 Regular"/>
                <a:sym typeface="Exo 2 Regular"/>
              </a:rPr>
              <a:t>Get decoder stub address (POP RDI)</a:t>
            </a:r>
            <a:endParaRPr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 Regular"/>
              <a:buAutoNum type="arabicPeriod"/>
            </a:pPr>
            <a:r>
              <a:rPr lang="en">
                <a:latin typeface="Exo 2 Regular"/>
                <a:ea typeface="Exo 2 Regular"/>
                <a:cs typeface="Exo 2 Regular"/>
                <a:sym typeface="Exo 2 Regular"/>
              </a:rPr>
              <a:t>Decode the decoder stub 4 byte at a time with a random schema </a:t>
            </a:r>
            <a:endParaRPr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200" y="1184350"/>
            <a:ext cx="6748798" cy="246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960000" dist="171450">
              <a:srgbClr val="000000">
                <a:alpha val="50000"/>
              </a:srgbClr>
            </a:outerShdw>
          </a:effectLst>
        </p:spPr>
      </p:pic>
      <p:sp>
        <p:nvSpPr>
          <p:cNvPr id="465" name="Google Shape;465;p61"/>
          <p:cNvSpPr txBox="1"/>
          <p:nvPr/>
        </p:nvSpPr>
        <p:spPr>
          <a:xfrm>
            <a:off x="4157225" y="1299050"/>
            <a:ext cx="29772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CIPHERED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PAYLOAD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66" name="Google Shape;466;p61"/>
          <p:cNvCxnSpPr/>
          <p:nvPr/>
        </p:nvCxnSpPr>
        <p:spPr>
          <a:xfrm flipH="1" rot="10800000">
            <a:off x="2944025" y="2744425"/>
            <a:ext cx="813300" cy="3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>
            <p:ph type="ctrTitle"/>
          </p:nvPr>
        </p:nvSpPr>
        <p:spPr>
          <a:xfrm>
            <a:off x="1964851" y="480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Obfuscate Decoder</a:t>
            </a:r>
            <a:r>
              <a:rPr lang="en"/>
              <a:t> Decoder Stub :)</a:t>
            </a:r>
            <a:endParaRPr/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50" y="933175"/>
            <a:ext cx="6766050" cy="411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940000" dist="171450">
              <a:srgbClr val="000000">
                <a:alpha val="50000"/>
              </a:srgbClr>
            </a:outerShdw>
          </a:effectLst>
        </p:spPr>
      </p:pic>
      <p:sp>
        <p:nvSpPr>
          <p:cNvPr id="473" name="Google Shape;473;p62"/>
          <p:cNvSpPr txBox="1"/>
          <p:nvPr/>
        </p:nvSpPr>
        <p:spPr>
          <a:xfrm>
            <a:off x="3270050" y="899825"/>
            <a:ext cx="29772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CIPHERED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PAYLOAD</a:t>
            </a:r>
            <a:endParaRPr b="1" sz="25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74" name="Google Shape;474;p62"/>
          <p:cNvCxnSpPr/>
          <p:nvPr/>
        </p:nvCxnSpPr>
        <p:spPr>
          <a:xfrm>
            <a:off x="2505575" y="1980475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ENCODER FLOW</a:t>
            </a:r>
            <a:endParaRPr/>
          </a:p>
        </p:txBody>
      </p:sp>
      <p:pic>
        <p:nvPicPr>
          <p:cNvPr id="480" name="Google Shape;4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00" y="1299050"/>
            <a:ext cx="8314801" cy="303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14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486" name="Google Shape;486;p64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87" name="Google Shape;487;p6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PROBLEMS/MOTIVE</a:t>
            </a:r>
            <a:endParaRPr/>
          </a:p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github.com/egebalci/sgn</a:t>
            </a:r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50" y="1172125"/>
            <a:ext cx="7079300" cy="35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080000" dist="2095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TEST IT 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>
            <p:ph type="ctrTitle"/>
          </p:nvPr>
        </p:nvSpPr>
        <p:spPr>
          <a:xfrm>
            <a:off x="638600" y="352850"/>
            <a:ext cx="80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github.com/egebalci/sgn/wiki/Challange_Guidelines</a:t>
            </a:r>
            <a:endParaRPr/>
          </a:p>
        </p:txBody>
      </p:sp>
      <p:pic>
        <p:nvPicPr>
          <p:cNvPr id="504" name="Google Shape;5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00" y="1299050"/>
            <a:ext cx="5617807" cy="35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00000" dist="1905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ctrTitle"/>
          </p:nvPr>
        </p:nvSpPr>
        <p:spPr>
          <a:xfrm>
            <a:off x="638600" y="352850"/>
            <a:ext cx="80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github.com/egebalci/sgn/wiki/Challange_Guidelines</a:t>
            </a:r>
            <a:endParaRPr/>
          </a:p>
        </p:txBody>
      </p:sp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50" y="1161500"/>
            <a:ext cx="5159040" cy="35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20000" dist="114300">
              <a:srgbClr val="000000">
                <a:alpha val="50000"/>
              </a:srgbClr>
            </a:outerShdw>
          </a:effectLst>
        </p:spPr>
      </p:pic>
      <p:pic>
        <p:nvPicPr>
          <p:cNvPr id="511" name="Google Shape;511;p68"/>
          <p:cNvPicPr preferRelativeResize="0"/>
          <p:nvPr/>
        </p:nvPicPr>
        <p:blipFill rotWithShape="1">
          <a:blip r:embed="rId4">
            <a:alphaModFix/>
          </a:blip>
          <a:srcRect b="0" l="0" r="35296" t="0"/>
          <a:stretch/>
        </p:blipFill>
        <p:spPr>
          <a:xfrm>
            <a:off x="5429421" y="2766825"/>
            <a:ext cx="3617675" cy="22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340000" dist="2000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ege.balci</a:t>
            </a:r>
            <a:r>
              <a:rPr lang="en"/>
              <a:t>@invictuseurope.com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Blog: Pentest.blog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@egebalci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@egeblc</a:t>
            </a:r>
            <a:endParaRPr/>
          </a:p>
        </p:txBody>
      </p:sp>
      <p:sp>
        <p:nvSpPr>
          <p:cNvPr id="517" name="Google Shape;517;p69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518" name="Google Shape;518;p69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69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0" name="Google Shape;5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50" y="4138400"/>
            <a:ext cx="42767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00" y="4268275"/>
            <a:ext cx="42767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610300" y="1789600"/>
            <a:ext cx="53400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xo 2 Regular"/>
                <a:ea typeface="Exo 2 Regular"/>
                <a:cs typeface="Exo 2 Regular"/>
                <a:sym typeface="Exo 2 Regular"/>
              </a:rPr>
              <a:t>I need a very good encoder !</a:t>
            </a:r>
            <a:endParaRPr sz="2000"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Undetectable with rule based static analysis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Bad character filter support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be used as a library</a:t>
            </a:r>
            <a:endParaRPr sz="1700"/>
          </a:p>
        </p:txBody>
      </p:sp>
      <p:sp>
        <p:nvSpPr>
          <p:cNvPr id="179" name="Google Shape;179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513575" y="1973450"/>
            <a:ext cx="34512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Exo 2"/>
                <a:ea typeface="Exo 2"/>
                <a:cs typeface="Exo 2"/>
                <a:sym typeface="Exo 2"/>
              </a:rPr>
              <a:t>Why encoding over encryption ?</a:t>
            </a:r>
            <a:endParaRPr sz="17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5" name="Google Shape;185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MOTIVES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925" y="1076650"/>
            <a:ext cx="1969314" cy="353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85725">
              <a:srgbClr val="000000">
                <a:alpha val="50000"/>
              </a:srgbClr>
            </a:outerShdw>
          </a:effectLst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250" y="2808000"/>
            <a:ext cx="2805375" cy="217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080000" dist="11430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454" y="1229948"/>
            <a:ext cx="1969325" cy="30806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33350">
              <a:srgbClr val="000000">
                <a:alpha val="50000"/>
              </a:srgbClr>
            </a:outerShdw>
          </a:effectLst>
        </p:spPr>
      </p:pic>
      <p:sp>
        <p:nvSpPr>
          <p:cNvPr id="189" name="Google Shape;189;p31"/>
          <p:cNvSpPr txBox="1"/>
          <p:nvPr/>
        </p:nvSpPr>
        <p:spPr>
          <a:xfrm>
            <a:off x="583675" y="2581550"/>
            <a:ext cx="70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AES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583675" y="3090825"/>
            <a:ext cx="70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RC4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71388" y="3502250"/>
            <a:ext cx="827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RSA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2" name="Google Shape;192;p31"/>
          <p:cNvCxnSpPr/>
          <p:nvPr/>
        </p:nvCxnSpPr>
        <p:spPr>
          <a:xfrm>
            <a:off x="521875" y="2846475"/>
            <a:ext cx="82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513575" y="3359925"/>
            <a:ext cx="82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521863" y="3803625"/>
            <a:ext cx="82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649125" y="12990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Most of the encoders are very old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Insufficient cipher algorithms (Basic XOR,Single Key...)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can be detected by rule based </a:t>
            </a:r>
            <a:r>
              <a:rPr lang="en">
                <a:solidFill>
                  <a:schemeClr val="accent6"/>
                </a:solidFill>
              </a:rPr>
              <a:t>static detection</a:t>
            </a:r>
            <a:r>
              <a:rPr lang="en"/>
              <a:t> </a:t>
            </a:r>
            <a:endParaRPr/>
          </a:p>
        </p:txBody>
      </p:sp>
      <p:sp>
        <p:nvSpPr>
          <p:cNvPr id="200" name="Google Shape;200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High Detection 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0" y="2243325"/>
            <a:ext cx="3728023" cy="2389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8040000" dist="11430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875" y="2372612"/>
            <a:ext cx="4514025" cy="213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900000" dist="7620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900" y="799525"/>
            <a:ext cx="2940000" cy="18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ENCODERS</a:t>
            </a:r>
            <a:endParaRPr/>
          </a:p>
        </p:txBody>
      </p:sp>
      <p:sp>
        <p:nvSpPr>
          <p:cNvPr id="209" name="Google Shape;209;p3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0" name="Google Shape;210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</a:t>
            </a:r>
            <a:r>
              <a:rPr lang="en"/>
              <a:t>Encoder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942825" y="1217200"/>
            <a:ext cx="1366125" cy="2635225"/>
          </a:xfrm>
          <a:prstGeom prst="flowChartProcess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ENCODED SHELLCODE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927900" y="1209750"/>
            <a:ext cx="1380900" cy="530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816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DECODER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0" l="2300" r="7144" t="0"/>
          <a:stretch/>
        </p:blipFill>
        <p:spPr>
          <a:xfrm>
            <a:off x="2715625" y="1685900"/>
            <a:ext cx="6124275" cy="16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4"/>
          <p:cNvCxnSpPr>
            <a:endCxn id="218" idx="0"/>
          </p:cNvCxnSpPr>
          <p:nvPr/>
        </p:nvCxnSpPr>
        <p:spPr>
          <a:xfrm>
            <a:off x="2308862" y="1474700"/>
            <a:ext cx="3468900" cy="21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